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sldIdLst>
    <p:sldId id="256" r:id="rId5"/>
    <p:sldId id="276" r:id="rId6"/>
    <p:sldId id="274" r:id="rId7"/>
    <p:sldId id="270" r:id="rId8"/>
    <p:sldId id="271" r:id="rId9"/>
    <p:sldId id="279" r:id="rId10"/>
    <p:sldId id="273" r:id="rId11"/>
    <p:sldId id="258" r:id="rId12"/>
    <p:sldId id="265" r:id="rId13"/>
    <p:sldId id="277" r:id="rId14"/>
    <p:sldId id="280" r:id="rId15"/>
    <p:sldId id="275" r:id="rId16"/>
    <p:sldId id="278" r:id="rId17"/>
    <p:sldId id="269"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96"/>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90987" autoAdjust="0"/>
  </p:normalViewPr>
  <p:slideViewPr>
    <p:cSldViewPr>
      <p:cViewPr varScale="1">
        <p:scale>
          <a:sx n="84" d="100"/>
          <a:sy n="84" d="100"/>
        </p:scale>
        <p:origin x="-954" y="-84"/>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1DF33D-ECCA-4346-A043-396F853D843D}" type="datetimeFigureOut">
              <a:rPr lang="en-US" smtClean="0"/>
              <a:pPr/>
              <a:t>2/17/2012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AC8968-EAF0-430A-9C12-066C88ED125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A8C345-CEEC-457F-8E47-D6C82B9FBFE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C8968-EAF0-430A-9C12-066C88ED125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411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2743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ctr" rtl="0" eaLnBrk="1" fontAlgn="base" hangingPunct="1">
        <a:spcBef>
          <a:spcPct val="0"/>
        </a:spcBef>
        <a:spcAft>
          <a:spcPct val="0"/>
        </a:spcAft>
        <a:defRPr sz="2800" b="1">
          <a:solidFill>
            <a:srgbClr val="FFE796"/>
          </a:solidFill>
          <a:latin typeface="+mj-lt"/>
          <a:ea typeface="+mj-ea"/>
          <a:cs typeface="+mj-cs"/>
        </a:defRPr>
      </a:lvl1pPr>
      <a:lvl2pPr algn="ctr" rtl="0" eaLnBrk="1" fontAlgn="base" hangingPunct="1">
        <a:spcBef>
          <a:spcPct val="0"/>
        </a:spcBef>
        <a:spcAft>
          <a:spcPct val="0"/>
        </a:spcAft>
        <a:defRPr sz="2800" b="1">
          <a:solidFill>
            <a:srgbClr val="FFE796"/>
          </a:solidFill>
          <a:latin typeface="Arial" charset="0"/>
        </a:defRPr>
      </a:lvl2pPr>
      <a:lvl3pPr algn="ctr" rtl="0" eaLnBrk="1" fontAlgn="base" hangingPunct="1">
        <a:spcBef>
          <a:spcPct val="0"/>
        </a:spcBef>
        <a:spcAft>
          <a:spcPct val="0"/>
        </a:spcAft>
        <a:defRPr sz="2800" b="1">
          <a:solidFill>
            <a:srgbClr val="FFE796"/>
          </a:solidFill>
          <a:latin typeface="Arial" charset="0"/>
        </a:defRPr>
      </a:lvl3pPr>
      <a:lvl4pPr algn="ctr" rtl="0" eaLnBrk="1" fontAlgn="base" hangingPunct="1">
        <a:spcBef>
          <a:spcPct val="0"/>
        </a:spcBef>
        <a:spcAft>
          <a:spcPct val="0"/>
        </a:spcAft>
        <a:defRPr sz="2800" b="1">
          <a:solidFill>
            <a:srgbClr val="FFE796"/>
          </a:solidFill>
          <a:latin typeface="Arial" charset="0"/>
        </a:defRPr>
      </a:lvl4pPr>
      <a:lvl5pPr algn="ctr" rtl="0" eaLnBrk="1" fontAlgn="base" hangingPunct="1">
        <a:spcBef>
          <a:spcPct val="0"/>
        </a:spcBef>
        <a:spcAft>
          <a:spcPct val="0"/>
        </a:spcAft>
        <a:defRPr sz="2800" b="1">
          <a:solidFill>
            <a:srgbClr val="FFE796"/>
          </a:solidFill>
          <a:latin typeface="Arial" charset="0"/>
        </a:defRPr>
      </a:lvl5pPr>
      <a:lvl6pPr marL="457200" algn="ctr" rtl="0" eaLnBrk="1" fontAlgn="base" hangingPunct="1">
        <a:spcBef>
          <a:spcPct val="0"/>
        </a:spcBef>
        <a:spcAft>
          <a:spcPct val="0"/>
        </a:spcAft>
        <a:defRPr sz="2800" b="1">
          <a:solidFill>
            <a:srgbClr val="FFE796"/>
          </a:solidFill>
          <a:latin typeface="Arial" charset="0"/>
        </a:defRPr>
      </a:lvl6pPr>
      <a:lvl7pPr marL="914400" algn="ctr" rtl="0" eaLnBrk="1" fontAlgn="base" hangingPunct="1">
        <a:spcBef>
          <a:spcPct val="0"/>
        </a:spcBef>
        <a:spcAft>
          <a:spcPct val="0"/>
        </a:spcAft>
        <a:defRPr sz="2800" b="1">
          <a:solidFill>
            <a:srgbClr val="FFE796"/>
          </a:solidFill>
          <a:latin typeface="Arial" charset="0"/>
        </a:defRPr>
      </a:lvl7pPr>
      <a:lvl8pPr marL="1371600" algn="ctr" rtl="0" eaLnBrk="1" fontAlgn="base" hangingPunct="1">
        <a:spcBef>
          <a:spcPct val="0"/>
        </a:spcBef>
        <a:spcAft>
          <a:spcPct val="0"/>
        </a:spcAft>
        <a:defRPr sz="2800" b="1">
          <a:solidFill>
            <a:srgbClr val="FFE796"/>
          </a:solidFill>
          <a:latin typeface="Arial" charset="0"/>
        </a:defRPr>
      </a:lvl8pPr>
      <a:lvl9pPr marL="1828800" algn="ctr" rtl="0" eaLnBrk="1" fontAlgn="base" hangingPunct="1">
        <a:spcBef>
          <a:spcPct val="0"/>
        </a:spcBef>
        <a:spcAft>
          <a:spcPct val="0"/>
        </a:spcAft>
        <a:defRPr sz="2800" b="1">
          <a:solidFill>
            <a:srgbClr val="FFE796"/>
          </a:solidFill>
          <a:latin typeface="Arial" charset="0"/>
        </a:defRPr>
      </a:lvl9pPr>
    </p:titleStyle>
    <p:bodyStyle>
      <a:lvl1pPr marL="342900" indent="-342900" algn="l" rtl="0" eaLnBrk="1" fontAlgn="base" hangingPunct="1">
        <a:spcBef>
          <a:spcPct val="20000"/>
        </a:spcBef>
        <a:spcAft>
          <a:spcPct val="0"/>
        </a:spcAft>
        <a:buChar char="•"/>
        <a:defRPr sz="2000">
          <a:solidFill>
            <a:schemeClr val="bg1"/>
          </a:solidFill>
          <a:latin typeface="+mn-lt"/>
          <a:ea typeface="+mn-ea"/>
          <a:cs typeface="+mn-cs"/>
        </a:defRPr>
      </a:lvl1pPr>
      <a:lvl2pPr marL="742950" indent="-285750" algn="l" rtl="0" eaLnBrk="1" fontAlgn="base" hangingPunct="1">
        <a:spcBef>
          <a:spcPct val="20000"/>
        </a:spcBef>
        <a:spcAft>
          <a:spcPct val="0"/>
        </a:spcAft>
        <a:defRPr>
          <a:solidFill>
            <a:schemeClr val="bg1"/>
          </a:solidFill>
          <a:latin typeface="+mn-lt"/>
        </a:defRPr>
      </a:lvl2pPr>
      <a:lvl3pPr marL="1143000" indent="-228600" algn="l" rtl="0" eaLnBrk="1" fontAlgn="base" hangingPunct="1">
        <a:spcBef>
          <a:spcPct val="20000"/>
        </a:spcBef>
        <a:spcAft>
          <a:spcPct val="0"/>
        </a:spcAft>
        <a:buChar char="•"/>
        <a:defRPr>
          <a:solidFill>
            <a:schemeClr val="bg1"/>
          </a:solidFill>
          <a:latin typeface="+mn-lt"/>
        </a:defRPr>
      </a:lvl3pPr>
      <a:lvl4pPr marL="1600200" indent="-228600" algn="l" rtl="0" eaLnBrk="1" fontAlgn="base" hangingPunct="1">
        <a:spcBef>
          <a:spcPct val="20000"/>
        </a:spcBef>
        <a:spcAft>
          <a:spcPct val="0"/>
        </a:spcAft>
        <a:buChar char="–"/>
        <a:defRPr>
          <a:solidFill>
            <a:schemeClr val="bg1"/>
          </a:solidFill>
          <a:latin typeface="+mn-lt"/>
        </a:defRPr>
      </a:lvl4pPr>
      <a:lvl5pPr marL="2057400" indent="-228600" algn="l" rtl="0" eaLnBrk="1" fontAlgn="base" hangingPunct="1">
        <a:spcBef>
          <a:spcPct val="20000"/>
        </a:spcBef>
        <a:spcAft>
          <a:spcPct val="0"/>
        </a:spcAft>
        <a:buChar char="»"/>
        <a:defRPr>
          <a:solidFill>
            <a:schemeClr val="bg1"/>
          </a:solidFill>
          <a:latin typeface="+mn-lt"/>
        </a:defRPr>
      </a:lvl5pPr>
      <a:lvl6pPr marL="2514600" indent="-228600" algn="l" rtl="0" eaLnBrk="1" fontAlgn="base" hangingPunct="1">
        <a:spcBef>
          <a:spcPct val="20000"/>
        </a:spcBef>
        <a:spcAft>
          <a:spcPct val="0"/>
        </a:spcAft>
        <a:buChar char="»"/>
        <a:defRPr>
          <a:solidFill>
            <a:schemeClr val="bg1"/>
          </a:solidFill>
          <a:latin typeface="+mn-lt"/>
        </a:defRPr>
      </a:lvl6pPr>
      <a:lvl7pPr marL="2971800" indent="-228600" algn="l" rtl="0" eaLnBrk="1" fontAlgn="base" hangingPunct="1">
        <a:spcBef>
          <a:spcPct val="20000"/>
        </a:spcBef>
        <a:spcAft>
          <a:spcPct val="0"/>
        </a:spcAft>
        <a:buChar char="»"/>
        <a:defRPr>
          <a:solidFill>
            <a:schemeClr val="bg1"/>
          </a:solidFill>
          <a:latin typeface="+mn-lt"/>
        </a:defRPr>
      </a:lvl7pPr>
      <a:lvl8pPr marL="3429000" indent="-228600" algn="l" rtl="0" eaLnBrk="1" fontAlgn="base" hangingPunct="1">
        <a:spcBef>
          <a:spcPct val="20000"/>
        </a:spcBef>
        <a:spcAft>
          <a:spcPct val="0"/>
        </a:spcAft>
        <a:buChar char="»"/>
        <a:defRPr>
          <a:solidFill>
            <a:schemeClr val="bg1"/>
          </a:solidFill>
          <a:latin typeface="+mn-lt"/>
        </a:defRPr>
      </a:lvl8pPr>
      <a:lvl9pPr marL="3886200" indent="-228600" algn="l" rtl="0" eaLnBrk="1" fontAlgn="base" hangingPunct="1">
        <a:spcBef>
          <a:spcPct val="2000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aionline.org/events/Pages/BusinessPartners.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cai.mycrowdwisdom.com/diweb/catalog/item/id/17113/q/c=35%26t=1567"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aionline.org/members/Pages/Logos.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hyperlink" Target="http://www.caionline.org/servicedi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aionline.org/chapters/lis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aionline.org/chapters/Pages/TradeShows.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5800" y="2362200"/>
            <a:ext cx="8153400" cy="1143000"/>
          </a:xfrm>
        </p:spPr>
        <p:txBody>
          <a:bodyPr/>
          <a:lstStyle/>
          <a:p>
            <a:r>
              <a:rPr lang="en-US" sz="3400" dirty="0" smtClean="0"/>
              <a:t>Welcome to Team CAI</a:t>
            </a:r>
            <a:endParaRPr lang="en-US" dirty="0"/>
          </a:p>
        </p:txBody>
      </p:sp>
      <p:sp>
        <p:nvSpPr>
          <p:cNvPr id="2057" name="Rectangle 9"/>
          <p:cNvSpPr>
            <a:spLocks noGrp="1" noChangeArrowheads="1"/>
          </p:cNvSpPr>
          <p:nvPr>
            <p:ph type="subTitle" idx="1"/>
          </p:nvPr>
        </p:nvSpPr>
        <p:spPr>
          <a:xfrm>
            <a:off x="1371600" y="3581400"/>
            <a:ext cx="6400800" cy="2057400"/>
          </a:xfrm>
        </p:spPr>
        <p:txBody>
          <a:bodyPr/>
          <a:lstStyle/>
          <a:p>
            <a:r>
              <a:rPr lang="en-US" sz="2400" dirty="0" smtClean="0"/>
              <a:t>Maximizing Your Membership</a:t>
            </a:r>
            <a:endParaRPr lang="en-US" sz="24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Becoming an MVP</a:t>
            </a:r>
            <a:endParaRPr lang="en-US" sz="4000" dirty="0"/>
          </a:p>
        </p:txBody>
      </p:sp>
      <p:sp>
        <p:nvSpPr>
          <p:cNvPr id="3" name="Content Placeholder 2"/>
          <p:cNvSpPr>
            <a:spLocks noGrp="1"/>
          </p:cNvSpPr>
          <p:nvPr>
            <p:ph idx="1"/>
          </p:nvPr>
        </p:nvSpPr>
        <p:spPr>
          <a:xfrm>
            <a:off x="685800" y="1905000"/>
            <a:ext cx="7772400" cy="3124200"/>
          </a:xfrm>
        </p:spPr>
        <p:txBody>
          <a:bodyPr/>
          <a:lstStyle/>
          <a:p>
            <a:pPr>
              <a:buNone/>
            </a:pPr>
            <a:r>
              <a:rPr lang="en-US" dirty="0" smtClean="0"/>
              <a:t>The most valuable players are experts in their field. Gain name recognition and build a lasting reputation by showing what you know.  </a:t>
            </a:r>
          </a:p>
          <a:p>
            <a:pPr>
              <a:buNone/>
            </a:pPr>
            <a:endParaRPr lang="en-US" sz="1800" dirty="0" smtClean="0"/>
          </a:p>
          <a:p>
            <a:pPr>
              <a:buNone/>
            </a:pPr>
            <a:r>
              <a:rPr lang="en-US" dirty="0" smtClean="0"/>
              <a:t>Speak at chapter events and write articles for chapter publications to establish yourself as a “resident expert” and your business as the go-to resource. </a:t>
            </a:r>
          </a:p>
          <a:p>
            <a:pPr>
              <a:buNone/>
            </a:pPr>
            <a:endParaRPr lang="en-US" sz="1800" dirty="0" smtClean="0"/>
          </a:p>
          <a:p>
            <a:pPr>
              <a:buNone/>
            </a:pPr>
            <a:r>
              <a:rPr lang="en-US" dirty="0" smtClean="0"/>
              <a:t>Take advantage of opportunities to share tips and best practices and let members know how your business can help their communities. </a:t>
            </a:r>
          </a:p>
          <a:p>
            <a:pPr>
              <a:buNone/>
            </a:pPr>
            <a:endParaRPr lang="en-US" sz="1800" dirty="0" smtClean="0"/>
          </a:p>
          <a:p>
            <a:pPr>
              <a:buNone/>
            </a:pPr>
            <a:endParaRPr lang="en-US" dirty="0" smtClean="0"/>
          </a:p>
          <a:p>
            <a:pPr>
              <a:buNone/>
            </a:pPr>
            <a:endParaRPr lang="en-US" sz="2000" dirty="0" smtClean="0"/>
          </a:p>
          <a:p>
            <a:pPr marL="800100" lvl="1" indent="-342900"/>
            <a:endParaRPr lang="en-US" dirty="0" smtClean="0"/>
          </a:p>
          <a:p>
            <a:pPr marL="800100" lvl="1" indent="-342900"/>
            <a:endParaRPr lang="en-US" dirty="0" smtClean="0"/>
          </a:p>
          <a:p>
            <a:pPr marL="800100" lvl="1" indent="-342900">
              <a:buFont typeface="+mj-lt"/>
              <a:buAutoNum type="arabicPeriod"/>
            </a:pPr>
            <a:endParaRPr lang="en-US" dirty="0" smtClean="0"/>
          </a:p>
          <a:p>
            <a:pPr marL="800100" lvl="1" indent="-342900">
              <a:buFont typeface="+mj-lt"/>
              <a:buAutoNum type="arabicPeriod"/>
            </a:pP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Becoming an MVP</a:t>
            </a:r>
            <a:endParaRPr lang="en-US" sz="4000" dirty="0"/>
          </a:p>
        </p:txBody>
      </p:sp>
      <p:sp>
        <p:nvSpPr>
          <p:cNvPr id="3" name="Content Placeholder 2"/>
          <p:cNvSpPr>
            <a:spLocks noGrp="1"/>
          </p:cNvSpPr>
          <p:nvPr>
            <p:ph idx="1"/>
          </p:nvPr>
        </p:nvSpPr>
        <p:spPr>
          <a:xfrm>
            <a:off x="685800" y="1676400"/>
            <a:ext cx="7772400" cy="4038600"/>
          </a:xfrm>
        </p:spPr>
        <p:txBody>
          <a:bodyPr/>
          <a:lstStyle/>
          <a:p>
            <a:pPr>
              <a:buNone/>
            </a:pPr>
            <a:r>
              <a:rPr lang="en-US" dirty="0" smtClean="0"/>
              <a:t>The </a:t>
            </a:r>
            <a:r>
              <a:rPr lang="en-US" dirty="0" smtClean="0">
                <a:hlinkClick r:id="rId3"/>
              </a:rPr>
              <a:t>CAI </a:t>
            </a:r>
            <a:r>
              <a:rPr lang="en-US" dirty="0" smtClean="0">
                <a:hlinkClick r:id="rId3"/>
              </a:rPr>
              <a:t>Educated Business Partner</a:t>
            </a:r>
            <a:r>
              <a:rPr lang="en-US" dirty="0" smtClean="0"/>
              <a:t> </a:t>
            </a:r>
            <a:r>
              <a:rPr lang="en-US" dirty="0" smtClean="0"/>
              <a:t>distinction is </a:t>
            </a:r>
            <a:r>
              <a:rPr lang="en-US" dirty="0" smtClean="0"/>
              <a:t>one more way </a:t>
            </a:r>
            <a:r>
              <a:rPr lang="en-US" dirty="0" smtClean="0"/>
              <a:t>to differentiate yourself. It is awarded to individuals who are affiliated with an active CAI business partner membership and who have successfully completed </a:t>
            </a:r>
            <a:r>
              <a:rPr lang="en-US" dirty="0" smtClean="0">
                <a:hlinkClick r:id="rId4"/>
              </a:rPr>
              <a:t>Business </a:t>
            </a:r>
            <a:r>
              <a:rPr lang="en-US" dirty="0" smtClean="0">
                <a:hlinkClick r:id="rId4"/>
              </a:rPr>
              <a:t>Partner Essentials</a:t>
            </a:r>
            <a:r>
              <a:rPr lang="en-US" dirty="0" smtClean="0"/>
              <a:t>, a two-part, online course to help </a:t>
            </a:r>
            <a:r>
              <a:rPr lang="en-US" dirty="0" smtClean="0"/>
              <a:t>product </a:t>
            </a:r>
            <a:r>
              <a:rPr lang="en-US" dirty="0" smtClean="0"/>
              <a:t>and service providers better understand CAI, community associations and the </a:t>
            </a:r>
            <a:r>
              <a:rPr lang="en-US" dirty="0" smtClean="0"/>
              <a:t>industry at large.</a:t>
            </a:r>
            <a:r>
              <a:rPr lang="en-US" dirty="0" smtClean="0"/>
              <a:t> </a:t>
            </a:r>
            <a:endParaRPr lang="en-US" dirty="0" smtClean="0"/>
          </a:p>
          <a:p>
            <a:pPr>
              <a:buNone/>
            </a:pPr>
            <a:endParaRPr lang="en-US" dirty="0" smtClean="0"/>
          </a:p>
          <a:p>
            <a:pPr>
              <a:buNone/>
            </a:pPr>
            <a:r>
              <a:rPr lang="en-US" dirty="0" smtClean="0"/>
              <a:t>You </a:t>
            </a:r>
            <a:r>
              <a:rPr lang="en-US" dirty="0" smtClean="0"/>
              <a:t>can reference the distinction in any number of ways, including in marketing materials and business proposals and on business cards and websites—as long as it is clearly tied to the individual or individuals who earned it.</a:t>
            </a:r>
          </a:p>
          <a:p>
            <a:pPr>
              <a:buNone/>
            </a:pPr>
            <a:endParaRPr lang="en-US" sz="1800" dirty="0" smtClean="0"/>
          </a:p>
          <a:p>
            <a:pPr marL="800100" lvl="1" indent="-342900"/>
            <a:endParaRPr lang="en-US" dirty="0" smtClean="0"/>
          </a:p>
          <a:p>
            <a:pPr marL="800100" lvl="1" indent="-342900"/>
            <a:endParaRPr lang="en-US" dirty="0" smtClean="0"/>
          </a:p>
          <a:p>
            <a:pPr marL="800100" lvl="1" indent="-342900">
              <a:buFont typeface="+mj-lt"/>
              <a:buAutoNum type="arabicPeriod"/>
            </a:pPr>
            <a:endParaRPr lang="en-US" dirty="0" smtClean="0"/>
          </a:p>
          <a:p>
            <a:pPr marL="800100" lvl="1" indent="-342900">
              <a:buFont typeface="+mj-lt"/>
              <a:buAutoNum type="arabicPeriod"/>
            </a:pPr>
            <a:endParaRPr lang="en-U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Avoiding a Foul</a:t>
            </a:r>
            <a:endParaRPr lang="en-US" sz="4000" dirty="0"/>
          </a:p>
        </p:txBody>
      </p:sp>
      <p:sp>
        <p:nvSpPr>
          <p:cNvPr id="3" name="Content Placeholder 2"/>
          <p:cNvSpPr>
            <a:spLocks noGrp="1"/>
          </p:cNvSpPr>
          <p:nvPr>
            <p:ph idx="1"/>
          </p:nvPr>
        </p:nvSpPr>
        <p:spPr>
          <a:xfrm>
            <a:off x="685800" y="1905000"/>
            <a:ext cx="7772400" cy="3124200"/>
          </a:xfrm>
        </p:spPr>
        <p:txBody>
          <a:bodyPr/>
          <a:lstStyle/>
          <a:p>
            <a:pPr>
              <a:buNone/>
            </a:pPr>
            <a:r>
              <a:rPr lang="en-US" dirty="0" smtClean="0"/>
              <a:t>When speaking at events or writing articles for publications, be sure you’re sharing expertise rather than promoting your product or service. </a:t>
            </a:r>
          </a:p>
          <a:p>
            <a:pPr>
              <a:buNone/>
            </a:pPr>
            <a:endParaRPr lang="en-US" sz="1800" dirty="0" smtClean="0"/>
          </a:p>
          <a:p>
            <a:pPr>
              <a:buNone/>
            </a:pPr>
            <a:r>
              <a:rPr lang="en-US" dirty="0" smtClean="0"/>
              <a:t>It may be tempting to see this as an opportunity for free advertising, but if your pitch veers into sales territory, potential clients may cry “foul.”</a:t>
            </a:r>
          </a:p>
          <a:p>
            <a:pPr>
              <a:buNone/>
            </a:pPr>
            <a:endParaRPr lang="en-US" sz="1800" dirty="0" smtClean="0"/>
          </a:p>
          <a:p>
            <a:pPr>
              <a:buNone/>
            </a:pPr>
            <a:r>
              <a:rPr lang="en-US" dirty="0" smtClean="0"/>
              <a:t>There are many advertising, exhibit and sponsorship opportunities at the local and national levels </a:t>
            </a:r>
            <a:r>
              <a:rPr lang="en-US" smtClean="0"/>
              <a:t>to promote </a:t>
            </a:r>
            <a:r>
              <a:rPr lang="en-US" dirty="0" smtClean="0"/>
              <a:t>your products and services. </a:t>
            </a:r>
          </a:p>
          <a:p>
            <a:pPr>
              <a:buNone/>
            </a:pPr>
            <a:endParaRPr lang="en-US" dirty="0" smtClean="0"/>
          </a:p>
          <a:p>
            <a:pPr>
              <a:buNone/>
            </a:pPr>
            <a:endParaRPr lang="en-US" sz="2000" dirty="0" smtClean="0"/>
          </a:p>
          <a:p>
            <a:pPr marL="800100" lvl="1" indent="-342900"/>
            <a:endParaRPr lang="en-US" dirty="0" smtClean="0"/>
          </a:p>
          <a:p>
            <a:pPr marL="800100" lvl="1" indent="-342900"/>
            <a:endParaRPr lang="en-US" dirty="0" smtClean="0"/>
          </a:p>
          <a:p>
            <a:pPr marL="800100" lvl="1" indent="-342900">
              <a:buFont typeface="+mj-lt"/>
              <a:buAutoNum type="arabicPeriod"/>
            </a:pPr>
            <a:endParaRPr lang="en-US" dirty="0" smtClean="0"/>
          </a:p>
          <a:p>
            <a:pPr marL="800100" lvl="1" indent="-342900">
              <a:buFont typeface="+mj-lt"/>
              <a:buAutoNum type="arabicPeriod"/>
            </a:pPr>
            <a:endParaRPr 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Building Your Franchise</a:t>
            </a:r>
            <a:endParaRPr lang="en-US" sz="4000" dirty="0"/>
          </a:p>
        </p:txBody>
      </p:sp>
      <p:sp>
        <p:nvSpPr>
          <p:cNvPr id="3" name="Content Placeholder 2"/>
          <p:cNvSpPr>
            <a:spLocks noGrp="1"/>
          </p:cNvSpPr>
          <p:nvPr>
            <p:ph idx="1"/>
          </p:nvPr>
        </p:nvSpPr>
        <p:spPr>
          <a:xfrm>
            <a:off x="685800" y="1828800"/>
            <a:ext cx="7772400" cy="3886200"/>
          </a:xfrm>
        </p:spPr>
        <p:txBody>
          <a:bodyPr/>
          <a:lstStyle/>
          <a:p>
            <a:pPr marL="800100" lvl="1" indent="-342900"/>
            <a:r>
              <a:rPr lang="en-US" sz="2000" dirty="0" smtClean="0"/>
              <a:t>More ways to connect with members and expand your reach on a chapter or national level include:</a:t>
            </a:r>
          </a:p>
          <a:p>
            <a:pPr marL="800100" lvl="1" indent="-342900"/>
            <a:endParaRPr lang="en-US" sz="1100" dirty="0" smtClean="0"/>
          </a:p>
          <a:p>
            <a:pPr marL="800100" lvl="1" indent="-342900">
              <a:buFont typeface="Arial" pitchFamily="34" charset="0"/>
              <a:buChar char="•"/>
            </a:pPr>
            <a:r>
              <a:rPr lang="en-US" sz="2000" dirty="0" smtClean="0"/>
              <a:t>Serving on chapter committees or on special projects</a:t>
            </a:r>
          </a:p>
          <a:p>
            <a:pPr marL="800100" lvl="1" indent="-342900">
              <a:buFont typeface="Arial" pitchFamily="34" charset="0"/>
              <a:buChar char="•"/>
            </a:pPr>
            <a:r>
              <a:rPr lang="en-US" sz="2000" dirty="0" smtClean="0"/>
              <a:t>Serving on your chapter’s board or running for a national position</a:t>
            </a:r>
          </a:p>
          <a:p>
            <a:pPr marL="800100" lvl="1" indent="-342900">
              <a:buFont typeface="Arial" pitchFamily="34" charset="0"/>
              <a:buChar char="•"/>
            </a:pPr>
            <a:r>
              <a:rPr lang="en-US" sz="2000" dirty="0" smtClean="0"/>
              <a:t>Creating special programs that work with community associations</a:t>
            </a:r>
          </a:p>
          <a:p>
            <a:pPr marL="800100" lvl="1" indent="-342900">
              <a:buFont typeface="Arial" pitchFamily="34" charset="0"/>
              <a:buChar char="•"/>
            </a:pPr>
            <a:r>
              <a:rPr lang="en-US" sz="2000" dirty="0" smtClean="0"/>
              <a:t>Developing or adapting products and services to meet community association needs</a:t>
            </a:r>
          </a:p>
          <a:p>
            <a:pPr marL="800100" lvl="1" indent="-342900">
              <a:buFont typeface="Arial" pitchFamily="34" charset="0"/>
              <a:buChar char="•"/>
            </a:pPr>
            <a:r>
              <a:rPr lang="en-US" sz="2000" dirty="0" smtClean="0"/>
              <a:t>Speaking at national events</a:t>
            </a:r>
          </a:p>
          <a:p>
            <a:pPr marL="800100" lvl="1" indent="-342900"/>
            <a:endParaRPr lang="en-US" b="1" u="sng" dirty="0" smtClean="0"/>
          </a:p>
          <a:p>
            <a:pPr marL="800100" lvl="1" indent="-342900"/>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3048000"/>
          </a:xfrm>
          <a:ln>
            <a:noFill/>
          </a:ln>
        </p:spPr>
        <p:txBody>
          <a:bodyPr/>
          <a:lstStyle/>
          <a:p>
            <a:r>
              <a:rPr lang="en-US" dirty="0" smtClean="0"/>
              <a:t>For more information about building your business and making the most of your CAI membership, please contact:</a:t>
            </a:r>
          </a:p>
          <a:p>
            <a:endParaRPr lang="en-US" dirty="0" smtClean="0"/>
          </a:p>
          <a:p>
            <a:pPr lvl="1"/>
            <a:r>
              <a:rPr lang="en-US" sz="2000" dirty="0" smtClean="0"/>
              <a:t>			Marc A. Ingram</a:t>
            </a:r>
          </a:p>
          <a:p>
            <a:pPr lvl="1"/>
            <a:r>
              <a:rPr lang="en-US" sz="2000" dirty="0" smtClean="0"/>
              <a:t>			Director, </a:t>
            </a:r>
            <a:r>
              <a:rPr lang="en-US" sz="2000" smtClean="0"/>
              <a:t>Advertising &amp; Exhibit Sales</a:t>
            </a:r>
            <a:endParaRPr lang="en-US" sz="2000" dirty="0" smtClean="0"/>
          </a:p>
          <a:p>
            <a:pPr lvl="1"/>
            <a:r>
              <a:rPr lang="en-US" sz="2000" dirty="0" smtClean="0"/>
              <a:t>			Community Associations Institute</a:t>
            </a:r>
          </a:p>
          <a:p>
            <a:pPr lvl="1"/>
            <a:r>
              <a:rPr lang="en-US" sz="2000" dirty="0" smtClean="0"/>
              <a:t>			(888) 224-4321</a:t>
            </a:r>
          </a:p>
          <a:p>
            <a:pPr lvl="1"/>
            <a:r>
              <a:rPr lang="en-US" sz="2000" dirty="0" smtClean="0"/>
              <a:t>			</a:t>
            </a:r>
            <a:r>
              <a:rPr lang="en-US" sz="2000" dirty="0" smtClean="0">
                <a:solidFill>
                  <a:srgbClr val="FFFFFF"/>
                </a:solidFill>
              </a:rPr>
              <a:t>mingram@caionline.org</a:t>
            </a:r>
          </a:p>
          <a:p>
            <a:pPr lvl="1"/>
            <a:endParaRPr lang="en-U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dirty="0" smtClean="0"/>
              <a:t>Team CAI</a:t>
            </a:r>
            <a:endParaRPr lang="en-US" sz="4000" dirty="0"/>
          </a:p>
        </p:txBody>
      </p:sp>
      <p:sp>
        <p:nvSpPr>
          <p:cNvPr id="9219" name="Rectangle 3"/>
          <p:cNvSpPr>
            <a:spLocks noGrp="1" noChangeArrowheads="1"/>
          </p:cNvSpPr>
          <p:nvPr>
            <p:ph idx="1"/>
          </p:nvPr>
        </p:nvSpPr>
        <p:spPr>
          <a:xfrm>
            <a:off x="685800" y="2286000"/>
            <a:ext cx="7772400" cy="3352800"/>
          </a:xfrm>
        </p:spPr>
        <p:txBody>
          <a:bodyPr/>
          <a:lstStyle/>
          <a:p>
            <a:pPr>
              <a:buNone/>
            </a:pPr>
            <a:r>
              <a:rPr lang="en-US" dirty="0" smtClean="0"/>
              <a:t>CAI is the only nonprofit organization dedicated to providing tools and resources that help community associations meet the needs of their residents.</a:t>
            </a:r>
          </a:p>
          <a:p>
            <a:pPr>
              <a:buNone/>
            </a:pPr>
            <a:endParaRPr lang="en-US" dirty="0" smtClean="0"/>
          </a:p>
          <a:p>
            <a:pPr>
              <a:buNone/>
            </a:pPr>
            <a:r>
              <a:rPr lang="en-US" dirty="0" smtClean="0"/>
              <a:t>As a member of CAI, you are part of an international team of more than </a:t>
            </a:r>
            <a:r>
              <a:rPr lang="en-US" dirty="0" smtClean="0"/>
              <a:t>31,000 </a:t>
            </a:r>
            <a:r>
              <a:rPr lang="en-US" dirty="0" smtClean="0"/>
              <a:t>volunteer board members, management professionals and business partners. </a:t>
            </a:r>
          </a:p>
          <a:p>
            <a:pPr>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dirty="0" smtClean="0"/>
              <a:t>The Playing Field</a:t>
            </a:r>
            <a:endParaRPr lang="en-US" sz="4000" dirty="0"/>
          </a:p>
        </p:txBody>
      </p:sp>
      <p:sp>
        <p:nvSpPr>
          <p:cNvPr id="9219" name="Rectangle 3"/>
          <p:cNvSpPr>
            <a:spLocks noGrp="1" noChangeArrowheads="1"/>
          </p:cNvSpPr>
          <p:nvPr>
            <p:ph idx="1"/>
          </p:nvPr>
        </p:nvSpPr>
        <p:spPr>
          <a:xfrm>
            <a:off x="685800" y="1981200"/>
            <a:ext cx="7772400" cy="3657600"/>
          </a:xfrm>
        </p:spPr>
        <p:txBody>
          <a:bodyPr/>
          <a:lstStyle/>
          <a:p>
            <a:pPr>
              <a:buNone/>
            </a:pPr>
            <a:r>
              <a:rPr lang="en-US" dirty="0" smtClean="0"/>
              <a:t>For nearly 40 years, CAI has been the industry leader in building better communities. Your CAI membership opens the door to decision-makers across the marketplace:</a:t>
            </a:r>
          </a:p>
          <a:p>
            <a:pPr>
              <a:buNone/>
            </a:pPr>
            <a:endParaRPr lang="en-US" dirty="0" smtClean="0"/>
          </a:p>
          <a:p>
            <a:pPr>
              <a:lnSpc>
                <a:spcPct val="90000"/>
              </a:lnSpc>
            </a:pPr>
            <a:r>
              <a:rPr lang="en-US" dirty="0" smtClean="0"/>
              <a:t>300,000 </a:t>
            </a:r>
            <a:r>
              <a:rPr lang="en-US" dirty="0" smtClean="0"/>
              <a:t>associations</a:t>
            </a:r>
          </a:p>
          <a:p>
            <a:pPr>
              <a:lnSpc>
                <a:spcPct val="90000"/>
              </a:lnSpc>
            </a:pPr>
            <a:r>
              <a:rPr lang="en-US" dirty="0" smtClean="0"/>
              <a:t>62 </a:t>
            </a:r>
            <a:r>
              <a:rPr lang="en-US" dirty="0" smtClean="0"/>
              <a:t>million residents</a:t>
            </a:r>
          </a:p>
          <a:p>
            <a:pPr>
              <a:lnSpc>
                <a:spcPct val="90000"/>
              </a:lnSpc>
            </a:pPr>
            <a:r>
              <a:rPr lang="en-US" dirty="0" smtClean="0"/>
              <a:t>1.8 million association board members</a:t>
            </a:r>
          </a:p>
          <a:p>
            <a:pPr>
              <a:lnSpc>
                <a:spcPct val="90000"/>
              </a:lnSpc>
            </a:pPr>
            <a:r>
              <a:rPr lang="en-US" dirty="0" smtClean="0"/>
              <a:t>60,000 community managers</a:t>
            </a:r>
          </a:p>
          <a:p>
            <a:pPr>
              <a:lnSpc>
                <a:spcPct val="90000"/>
              </a:lnSpc>
            </a:pPr>
            <a:r>
              <a:rPr lang="en-US" dirty="0" smtClean="0"/>
              <a:t>10,000 management companies</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dirty="0" smtClean="0"/>
              <a:t>Your Position</a:t>
            </a:r>
            <a:endParaRPr lang="en-US" sz="4000" dirty="0"/>
          </a:p>
        </p:txBody>
      </p:sp>
      <p:sp>
        <p:nvSpPr>
          <p:cNvPr id="9219" name="Rectangle 3"/>
          <p:cNvSpPr>
            <a:spLocks noGrp="1" noChangeArrowheads="1"/>
          </p:cNvSpPr>
          <p:nvPr>
            <p:ph idx="1"/>
          </p:nvPr>
        </p:nvSpPr>
        <p:spPr>
          <a:xfrm>
            <a:off x="685800" y="1905000"/>
            <a:ext cx="7772400" cy="3733800"/>
          </a:xfrm>
        </p:spPr>
        <p:txBody>
          <a:bodyPr/>
          <a:lstStyle/>
          <a:p>
            <a:pPr>
              <a:buNone/>
            </a:pPr>
            <a:r>
              <a:rPr lang="en-US" dirty="0" smtClean="0"/>
              <a:t>Before you begin marketing with CAI, it is helpful to define your position in the field. This allows you to identify your strengths and focus on your goals. Start by asking yourself:</a:t>
            </a:r>
          </a:p>
          <a:p>
            <a:pPr>
              <a:buNone/>
            </a:pPr>
            <a:endParaRPr lang="en-US" sz="1800" dirty="0" smtClean="0"/>
          </a:p>
          <a:p>
            <a:r>
              <a:rPr lang="en-US" dirty="0" smtClean="0"/>
              <a:t>What is the scope of my business (local, regional, national or international)?</a:t>
            </a:r>
          </a:p>
          <a:p>
            <a:r>
              <a:rPr lang="en-US" dirty="0" smtClean="0"/>
              <a:t>Who is my target audience (management companies, association board members and/or other business partners)?</a:t>
            </a:r>
          </a:p>
          <a:p>
            <a:r>
              <a:rPr lang="en-US" dirty="0" smtClean="0"/>
              <a:t>What is the focus of my product or service (improving association operations, streamlining communications, maximizing assets, protecting property values)?</a:t>
            </a:r>
          </a:p>
          <a:p>
            <a:pPr>
              <a:buNone/>
            </a:pPr>
            <a:endParaRPr lang="en-US" dirty="0" smtClean="0"/>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dirty="0" smtClean="0"/>
              <a:t>Suiting Up</a:t>
            </a:r>
            <a:endParaRPr lang="en-US" sz="4000" dirty="0"/>
          </a:p>
        </p:txBody>
      </p:sp>
      <p:sp>
        <p:nvSpPr>
          <p:cNvPr id="9219" name="Rectangle 3"/>
          <p:cNvSpPr>
            <a:spLocks noGrp="1" noChangeArrowheads="1"/>
          </p:cNvSpPr>
          <p:nvPr>
            <p:ph idx="1"/>
          </p:nvPr>
        </p:nvSpPr>
        <p:spPr>
          <a:xfrm>
            <a:off x="685800" y="1828800"/>
            <a:ext cx="7772400" cy="3810000"/>
          </a:xfrm>
        </p:spPr>
        <p:txBody>
          <a:bodyPr/>
          <a:lstStyle/>
          <a:p>
            <a:pPr>
              <a:buNone/>
            </a:pPr>
            <a:r>
              <a:rPr lang="en-US" dirty="0" smtClean="0"/>
              <a:t>Whether you conduct business at the local, national or global level, one of the most important things you can do is let people know you’re in the game. </a:t>
            </a:r>
          </a:p>
          <a:p>
            <a:pPr>
              <a:buNone/>
            </a:pPr>
            <a:endParaRPr lang="en-US" sz="1800" dirty="0" smtClean="0"/>
          </a:p>
          <a:p>
            <a:pPr>
              <a:buNone/>
            </a:pPr>
            <a:r>
              <a:rPr lang="en-US" dirty="0" smtClean="0"/>
              <a:t>Show you’re a member of the team by adding the CAI member logo to your:</a:t>
            </a:r>
          </a:p>
          <a:p>
            <a:pPr>
              <a:buNone/>
            </a:pPr>
            <a:endParaRPr lang="en-US" sz="1800" dirty="0" smtClean="0"/>
          </a:p>
          <a:p>
            <a:pPr lvl="1"/>
            <a:r>
              <a:rPr lang="en-US" sz="1900" dirty="0" smtClean="0"/>
              <a:t>Advertisements		Brochures and Flyers</a:t>
            </a:r>
          </a:p>
          <a:p>
            <a:pPr lvl="1"/>
            <a:r>
              <a:rPr lang="en-US" sz="1900" dirty="0" smtClean="0"/>
              <a:t>Sales Proposals 		Product Displays</a:t>
            </a:r>
          </a:p>
          <a:p>
            <a:pPr lvl="1"/>
            <a:r>
              <a:rPr lang="en-US" sz="1900" dirty="0" smtClean="0"/>
              <a:t>Letterhead			Business Cards</a:t>
            </a:r>
          </a:p>
          <a:p>
            <a:pPr lvl="1"/>
            <a:r>
              <a:rPr lang="en-US" sz="1900" dirty="0" smtClean="0"/>
              <a:t>Web Pages			E-Mail Signatures</a:t>
            </a:r>
          </a:p>
          <a:p>
            <a:pPr>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dirty="0" smtClean="0"/>
              <a:t>Suiting Up</a:t>
            </a:r>
            <a:endParaRPr lang="en-US" sz="4000" dirty="0"/>
          </a:p>
        </p:txBody>
      </p:sp>
      <p:sp>
        <p:nvSpPr>
          <p:cNvPr id="9219" name="Rectangle 3"/>
          <p:cNvSpPr>
            <a:spLocks noGrp="1" noChangeArrowheads="1"/>
          </p:cNvSpPr>
          <p:nvPr>
            <p:ph idx="1"/>
          </p:nvPr>
        </p:nvSpPr>
        <p:spPr>
          <a:xfrm>
            <a:off x="685800" y="1828800"/>
            <a:ext cx="7772400" cy="3810000"/>
          </a:xfrm>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Download CAI member logos here:</a:t>
            </a:r>
          </a:p>
          <a:p>
            <a:pPr algn="ctr">
              <a:buNone/>
            </a:pPr>
            <a:r>
              <a:rPr lang="en-US" dirty="0" smtClean="0">
                <a:solidFill>
                  <a:srgbClr val="FFE796"/>
                </a:solidFill>
                <a:hlinkClick r:id="rId3"/>
              </a:rPr>
              <a:t>www.caionline.org/members/Pages/Logos.aspx</a:t>
            </a:r>
            <a:endParaRPr lang="en-US" dirty="0" smtClean="0">
              <a:solidFill>
                <a:srgbClr val="FFE796"/>
              </a:solidFill>
            </a:endParaRPr>
          </a:p>
          <a:p>
            <a:pPr algn="ctr">
              <a:buNone/>
            </a:pPr>
            <a:endParaRPr lang="en-US" dirty="0" smtClean="0"/>
          </a:p>
        </p:txBody>
      </p:sp>
      <p:pic>
        <p:nvPicPr>
          <p:cNvPr id="6" name="Picture 5" descr="cai_black_on_white.gif"/>
          <p:cNvPicPr>
            <a:picLocks noChangeAspect="1"/>
          </p:cNvPicPr>
          <p:nvPr/>
        </p:nvPicPr>
        <p:blipFill>
          <a:blip r:embed="rId4" cstate="print"/>
          <a:stretch>
            <a:fillRect/>
          </a:stretch>
        </p:blipFill>
        <p:spPr>
          <a:xfrm>
            <a:off x="1828800" y="2514600"/>
            <a:ext cx="1524000" cy="809625"/>
          </a:xfrm>
          <a:prstGeom prst="rect">
            <a:avLst/>
          </a:prstGeom>
        </p:spPr>
      </p:pic>
      <p:pic>
        <p:nvPicPr>
          <p:cNvPr id="7" name="Picture 6" descr="cai_white_on_black.gif"/>
          <p:cNvPicPr>
            <a:picLocks noChangeAspect="1"/>
          </p:cNvPicPr>
          <p:nvPr/>
        </p:nvPicPr>
        <p:blipFill>
          <a:blip r:embed="rId5" cstate="print"/>
          <a:stretch>
            <a:fillRect/>
          </a:stretch>
        </p:blipFill>
        <p:spPr>
          <a:xfrm>
            <a:off x="3657600" y="2514600"/>
            <a:ext cx="1524000" cy="809625"/>
          </a:xfrm>
          <a:prstGeom prst="rect">
            <a:avLst/>
          </a:prstGeom>
        </p:spPr>
      </p:pic>
      <p:pic>
        <p:nvPicPr>
          <p:cNvPr id="8" name="Picture 7" descr="cai_color_on_white.gif"/>
          <p:cNvPicPr>
            <a:picLocks noChangeAspect="1"/>
          </p:cNvPicPr>
          <p:nvPr/>
        </p:nvPicPr>
        <p:blipFill>
          <a:blip r:embed="rId6" cstate="print"/>
          <a:stretch>
            <a:fillRect/>
          </a:stretch>
        </p:blipFill>
        <p:spPr>
          <a:xfrm>
            <a:off x="5486400" y="2514600"/>
            <a:ext cx="1524000" cy="809625"/>
          </a:xfrm>
          <a:prstGeom prst="rect">
            <a:avLst/>
          </a:prstGeom>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dirty="0" smtClean="0"/>
              <a:t>Getting in the Game</a:t>
            </a:r>
            <a:endParaRPr lang="en-US" sz="4000" dirty="0"/>
          </a:p>
        </p:txBody>
      </p:sp>
      <p:sp>
        <p:nvSpPr>
          <p:cNvPr id="9219" name="Rectangle 3"/>
          <p:cNvSpPr>
            <a:spLocks noGrp="1" noChangeArrowheads="1"/>
          </p:cNvSpPr>
          <p:nvPr>
            <p:ph idx="1"/>
          </p:nvPr>
        </p:nvSpPr>
        <p:spPr>
          <a:xfrm>
            <a:off x="685800" y="1981200"/>
            <a:ext cx="7772400" cy="3657600"/>
          </a:xfrm>
        </p:spPr>
        <p:txBody>
          <a:bodyPr/>
          <a:lstStyle/>
          <a:p>
            <a:pPr>
              <a:buNone/>
            </a:pPr>
            <a:r>
              <a:rPr lang="en-US" dirty="0" smtClean="0"/>
              <a:t>Now that you’re suited up, it’s time to get in the game. </a:t>
            </a:r>
          </a:p>
          <a:p>
            <a:pPr>
              <a:buNone/>
            </a:pPr>
            <a:endParaRPr lang="en-US" dirty="0" smtClean="0"/>
          </a:p>
          <a:p>
            <a:pPr>
              <a:buNone/>
            </a:pPr>
            <a:r>
              <a:rPr lang="en-US" dirty="0" smtClean="0"/>
              <a:t>When you join, you’re automatically listed in CAI’s popular Service Directory. This members-only benefit raises your profile and helps you reach buyers and decision makers.  You can also upgrade your listing to add features. Consider it the Team Roster. You’re not in the game until you’re on it, and everyone knows what position you play. </a:t>
            </a:r>
          </a:p>
          <a:p>
            <a:pPr>
              <a:buNone/>
            </a:pPr>
            <a:endParaRPr lang="en-US" dirty="0" smtClean="0"/>
          </a:p>
          <a:p>
            <a:pPr algn="ctr">
              <a:buNone/>
            </a:pPr>
            <a:r>
              <a:rPr lang="en-US" dirty="0" smtClean="0"/>
              <a:t>Visit the CAI Service Directory here:</a:t>
            </a:r>
          </a:p>
          <a:p>
            <a:pPr algn="ctr">
              <a:buNone/>
            </a:pPr>
            <a:r>
              <a:rPr lang="en-US" dirty="0" smtClean="0">
                <a:hlinkClick r:id="rId3"/>
              </a:rPr>
              <a:t>www.caionline.org/servicedir/</a:t>
            </a:r>
            <a:endParaRPr lang="en-US" dirty="0" smtClean="0"/>
          </a:p>
          <a:p>
            <a:pPr>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dirty="0" smtClean="0"/>
              <a:t>Taking the Field</a:t>
            </a:r>
            <a:endParaRPr lang="en-US" sz="4000" dirty="0"/>
          </a:p>
        </p:txBody>
      </p:sp>
      <p:sp>
        <p:nvSpPr>
          <p:cNvPr id="11267" name="Rectangle 3"/>
          <p:cNvSpPr>
            <a:spLocks noGrp="1" noChangeArrowheads="1"/>
          </p:cNvSpPr>
          <p:nvPr>
            <p:ph idx="1"/>
          </p:nvPr>
        </p:nvSpPr>
        <p:spPr>
          <a:xfrm>
            <a:off x="685800" y="1828800"/>
            <a:ext cx="7772400" cy="2895600"/>
          </a:xfrm>
        </p:spPr>
        <p:txBody>
          <a:bodyPr/>
          <a:lstStyle/>
          <a:p>
            <a:pPr>
              <a:lnSpc>
                <a:spcPct val="90000"/>
              </a:lnSpc>
              <a:buNone/>
            </a:pPr>
            <a:r>
              <a:rPr lang="en-US" dirty="0" smtClean="0"/>
              <a:t>CAI has 60 chapters worldwide. Each new member is automatically assigned to a chapter based on his or her location. </a:t>
            </a:r>
          </a:p>
          <a:p>
            <a:pPr>
              <a:lnSpc>
                <a:spcPct val="90000"/>
              </a:lnSpc>
              <a:buNone/>
            </a:pPr>
            <a:endParaRPr lang="en-US" dirty="0" smtClean="0"/>
          </a:p>
          <a:p>
            <a:pPr>
              <a:lnSpc>
                <a:spcPct val="90000"/>
              </a:lnSpc>
              <a:buNone/>
            </a:pPr>
            <a:r>
              <a:rPr lang="en-US" dirty="0" smtClean="0"/>
              <a:t>Secure the home field advantage by contacting your chapter about getting involved at the local level. If your chapter has a directory, make sure you’re listed.</a:t>
            </a:r>
          </a:p>
          <a:p>
            <a:pPr>
              <a:lnSpc>
                <a:spcPct val="90000"/>
              </a:lnSpc>
              <a:buNone/>
            </a:pPr>
            <a:endParaRPr lang="en-US" dirty="0" smtClean="0"/>
          </a:p>
          <a:p>
            <a:pPr algn="ctr">
              <a:lnSpc>
                <a:spcPct val="90000"/>
              </a:lnSpc>
              <a:buNone/>
            </a:pPr>
            <a:r>
              <a:rPr lang="en-US" dirty="0" smtClean="0"/>
              <a:t>Find chapter contact information here:</a:t>
            </a:r>
          </a:p>
          <a:p>
            <a:pPr algn="ctr">
              <a:lnSpc>
                <a:spcPct val="90000"/>
              </a:lnSpc>
              <a:buNone/>
            </a:pPr>
            <a:r>
              <a:rPr lang="en-US" dirty="0" smtClean="0">
                <a:hlinkClick r:id="rId3"/>
              </a:rPr>
              <a:t>www.caionline.org/chapters/list</a:t>
            </a:r>
            <a:endParaRPr lang="en-US" dirty="0" smtClean="0"/>
          </a:p>
          <a:p>
            <a:pPr algn="ctr">
              <a:lnSpc>
                <a:spcPct val="90000"/>
              </a:lnSpc>
              <a:buNone/>
            </a:pPr>
            <a:endParaRPr lang="en-US" dirty="0" smtClean="0"/>
          </a:p>
          <a:p>
            <a:pPr>
              <a:lnSpc>
                <a:spcPct val="90000"/>
              </a:lnSpc>
              <a:buNone/>
            </a:pPr>
            <a:endParaRPr lang="en-US" dirty="0" smtClean="0"/>
          </a:p>
          <a:p>
            <a:pPr>
              <a:lnSpc>
                <a:spcPct val="90000"/>
              </a:lnSpc>
              <a:buNone/>
            </a:pPr>
            <a:endParaRPr lang="en-US" sz="1800" dirty="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Making the Plays</a:t>
            </a:r>
            <a:endParaRPr lang="en-US" sz="4000" dirty="0"/>
          </a:p>
        </p:txBody>
      </p:sp>
      <p:sp>
        <p:nvSpPr>
          <p:cNvPr id="3" name="Content Placeholder 2"/>
          <p:cNvSpPr>
            <a:spLocks noGrp="1"/>
          </p:cNvSpPr>
          <p:nvPr>
            <p:ph idx="1"/>
          </p:nvPr>
        </p:nvSpPr>
        <p:spPr>
          <a:xfrm>
            <a:off x="685800" y="1752600"/>
            <a:ext cx="7772400" cy="3886200"/>
          </a:xfrm>
        </p:spPr>
        <p:txBody>
          <a:bodyPr/>
          <a:lstStyle/>
          <a:p>
            <a:pPr>
              <a:buNone/>
            </a:pPr>
            <a:r>
              <a:rPr lang="en-US" dirty="0" smtClean="0"/>
              <a:t>Getting involved with your chapter is where the action really starts, and networking is the name of the game. </a:t>
            </a:r>
          </a:p>
          <a:p>
            <a:pPr>
              <a:buNone/>
            </a:pPr>
            <a:endParaRPr lang="en-US" dirty="0" smtClean="0"/>
          </a:p>
          <a:p>
            <a:pPr>
              <a:buNone/>
            </a:pPr>
            <a:r>
              <a:rPr lang="en-US" dirty="0" smtClean="0"/>
              <a:t>Networking within your chapter is the way to b</a:t>
            </a:r>
            <a:r>
              <a:rPr lang="en-US" sz="2000" dirty="0" smtClean="0"/>
              <a:t>uild relationships, meet potential clients and increase your name recognition. </a:t>
            </a:r>
            <a:endParaRPr lang="en-US" dirty="0" smtClean="0"/>
          </a:p>
          <a:p>
            <a:pPr>
              <a:buNone/>
            </a:pPr>
            <a:endParaRPr lang="en-US" sz="2000" dirty="0" smtClean="0"/>
          </a:p>
          <a:p>
            <a:pPr>
              <a:buNone/>
            </a:pPr>
            <a:r>
              <a:rPr lang="en-US" dirty="0" smtClean="0"/>
              <a:t>Attending chapter events is the best way to expand your network and increase your visibility.</a:t>
            </a:r>
          </a:p>
          <a:p>
            <a:pPr>
              <a:buNone/>
            </a:pPr>
            <a:endParaRPr lang="en-US" sz="2000" dirty="0" smtClean="0"/>
          </a:p>
          <a:p>
            <a:pPr algn="ctr">
              <a:buNone/>
            </a:pPr>
            <a:r>
              <a:rPr lang="en-US" dirty="0" smtClean="0"/>
              <a:t>Find chapter trade shows here:</a:t>
            </a:r>
          </a:p>
          <a:p>
            <a:pPr algn="ctr">
              <a:buNone/>
            </a:pPr>
            <a:r>
              <a:rPr lang="en-US" dirty="0" smtClean="0">
                <a:hlinkClick r:id="rId3"/>
              </a:rPr>
              <a:t>www.caionline.org/chapters/Pages/TradeShows.aspx</a:t>
            </a:r>
            <a:endParaRPr lang="en-US" dirty="0" smtClean="0"/>
          </a:p>
          <a:p>
            <a:pPr>
              <a:buNone/>
            </a:pPr>
            <a:endParaRPr lang="en-US" sz="2000" dirty="0" smtClean="0"/>
          </a:p>
          <a:p>
            <a:pPr marL="800100" lvl="1" indent="-342900"/>
            <a:endParaRPr lang="en-US" dirty="0" smtClean="0"/>
          </a:p>
          <a:p>
            <a:pPr marL="800100" lvl="1" indent="-342900"/>
            <a:endParaRPr lang="en-US" dirty="0" smtClean="0"/>
          </a:p>
          <a:p>
            <a:pPr marL="800100" lvl="1" indent="-342900">
              <a:buFont typeface="+mj-lt"/>
              <a:buAutoNum type="arabicPeriod"/>
            </a:pPr>
            <a:endParaRPr lang="en-US" dirty="0" smtClean="0"/>
          </a:p>
          <a:p>
            <a:pPr marL="800100" lvl="1" indent="-342900">
              <a:buFont typeface="+mj-lt"/>
              <a:buAutoNum type="arabicPeriod"/>
            </a:pPr>
            <a:endParaRPr 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AI_PPT">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5D28B908212349BB1A0DAAB17511D7" ma:contentTypeVersion="1" ma:contentTypeDescription="Create a new document." ma:contentTypeScope="" ma:versionID="33ec97909bf665359cd67ee00bd0735a">
  <xsd:schema xmlns:xsd="http://www.w3.org/2001/XMLSchema" xmlns:xs="http://www.w3.org/2001/XMLSchema" xmlns:p="http://schemas.microsoft.com/office/2006/metadata/properties" xmlns:ns1="http://schemas.microsoft.com/sharepoint/v3" targetNamespace="http://schemas.microsoft.com/office/2006/metadata/properties" ma:root="true" ma:fieldsID="fadc5392a8c2f74b53130c8333d758b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069C657-8C4A-4CC5-820B-A5CDCFC235CB}"/>
</file>

<file path=customXml/itemProps2.xml><?xml version="1.0" encoding="utf-8"?>
<ds:datastoreItem xmlns:ds="http://schemas.openxmlformats.org/officeDocument/2006/customXml" ds:itemID="{E50AA01A-F766-4C24-87F9-4A4ED964FCEB}"/>
</file>

<file path=customXml/itemProps3.xml><?xml version="1.0" encoding="utf-8"?>
<ds:datastoreItem xmlns:ds="http://schemas.openxmlformats.org/officeDocument/2006/customXml" ds:itemID="{DD1D54C1-EDAC-45A3-A99C-37446A631825}"/>
</file>

<file path=docProps/app.xml><?xml version="1.0" encoding="utf-8"?>
<Properties xmlns="http://schemas.openxmlformats.org/officeDocument/2006/extended-properties" xmlns:vt="http://schemas.openxmlformats.org/officeDocument/2006/docPropsVTypes">
  <Template/>
  <TotalTime>2277</TotalTime>
  <Words>791</Words>
  <Application>Microsoft Office PowerPoint</Application>
  <PresentationFormat>On-screen Show (4:3)</PresentationFormat>
  <Paragraphs>121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CAI_PPT</vt:lpstr>
      <vt:lpstr>Welcome to Team CAI</vt:lpstr>
      <vt:lpstr>Team CAI</vt:lpstr>
      <vt:lpstr>The Playing Field</vt:lpstr>
      <vt:lpstr>Your Position</vt:lpstr>
      <vt:lpstr>Suiting Up</vt:lpstr>
      <vt:lpstr>Suiting Up</vt:lpstr>
      <vt:lpstr>Getting in the Game</vt:lpstr>
      <vt:lpstr>Taking the Field</vt:lpstr>
      <vt:lpstr>Making the Plays</vt:lpstr>
      <vt:lpstr>Becoming an MVP</vt:lpstr>
      <vt:lpstr>Becoming an MVP</vt:lpstr>
      <vt:lpstr>Avoiding a Foul</vt:lpstr>
      <vt:lpstr>Building Your Franchise</vt:lpstr>
      <vt:lpstr>Slide 14</vt:lpstr>
    </vt:vector>
  </TitlesOfParts>
  <Company>CAI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Maximizing Your Membership</dc:title>
  <dc:creator>mingram</dc:creator>
  <cp:lastModifiedBy>aoconnor</cp:lastModifiedBy>
  <cp:revision>213</cp:revision>
  <dcterms:created xsi:type="dcterms:W3CDTF">2009-01-16T20:20:27Z</dcterms:created>
  <dcterms:modified xsi:type="dcterms:W3CDTF">2012-02-17T16:01:33Z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0x010100675D28B908212349BB1A0DAAB17511D7</vt:lpwstr>
  </property>
</Properties>
</file>